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2"/>
  </p:notesMasterIdLst>
  <p:sldIdLst>
    <p:sldId id="256" r:id="rId2"/>
    <p:sldId id="493" r:id="rId3"/>
    <p:sldId id="494" r:id="rId4"/>
    <p:sldId id="448" r:id="rId5"/>
    <p:sldId id="449" r:id="rId6"/>
    <p:sldId id="450" r:id="rId7"/>
    <p:sldId id="451" r:id="rId8"/>
    <p:sldId id="452" r:id="rId9"/>
    <p:sldId id="453" r:id="rId10"/>
    <p:sldId id="467" r:id="rId11"/>
    <p:sldId id="490" r:id="rId12"/>
    <p:sldId id="454" r:id="rId13"/>
    <p:sldId id="468" r:id="rId14"/>
    <p:sldId id="476" r:id="rId15"/>
    <p:sldId id="478" r:id="rId16"/>
    <p:sldId id="488" r:id="rId17"/>
    <p:sldId id="495" r:id="rId18"/>
    <p:sldId id="470" r:id="rId19"/>
    <p:sldId id="491" r:id="rId20"/>
    <p:sldId id="471" r:id="rId21"/>
    <p:sldId id="472" r:id="rId22"/>
    <p:sldId id="473" r:id="rId23"/>
    <p:sldId id="474" r:id="rId24"/>
    <p:sldId id="475" r:id="rId25"/>
    <p:sldId id="477" r:id="rId26"/>
    <p:sldId id="925" r:id="rId27"/>
    <p:sldId id="926" r:id="rId28"/>
    <p:sldId id="469" r:id="rId29"/>
    <p:sldId id="455" r:id="rId30"/>
    <p:sldId id="458" r:id="rId31"/>
    <p:sldId id="489" r:id="rId32"/>
    <p:sldId id="479" r:id="rId33"/>
    <p:sldId id="481" r:id="rId34"/>
    <p:sldId id="461" r:id="rId35"/>
    <p:sldId id="462" r:id="rId36"/>
    <p:sldId id="463" r:id="rId37"/>
    <p:sldId id="464" r:id="rId38"/>
    <p:sldId id="482" r:id="rId39"/>
    <p:sldId id="465" r:id="rId40"/>
    <p:sldId id="483" r:id="rId41"/>
    <p:sldId id="466" r:id="rId42"/>
    <p:sldId id="480" r:id="rId43"/>
    <p:sldId id="456" r:id="rId44"/>
    <p:sldId id="457" r:id="rId45"/>
    <p:sldId id="460" r:id="rId46"/>
    <p:sldId id="484" r:id="rId47"/>
    <p:sldId id="485" r:id="rId48"/>
    <p:sldId id="486" r:id="rId49"/>
    <p:sldId id="487" r:id="rId50"/>
    <p:sldId id="447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93"/>
            <p14:sldId id="494"/>
            <p14:sldId id="448"/>
            <p14:sldId id="449"/>
            <p14:sldId id="450"/>
            <p14:sldId id="451"/>
            <p14:sldId id="452"/>
            <p14:sldId id="453"/>
            <p14:sldId id="467"/>
            <p14:sldId id="490"/>
            <p14:sldId id="454"/>
            <p14:sldId id="468"/>
            <p14:sldId id="476"/>
            <p14:sldId id="478"/>
            <p14:sldId id="488"/>
            <p14:sldId id="495"/>
            <p14:sldId id="470"/>
            <p14:sldId id="491"/>
            <p14:sldId id="471"/>
            <p14:sldId id="472"/>
            <p14:sldId id="473"/>
            <p14:sldId id="474"/>
            <p14:sldId id="475"/>
            <p14:sldId id="477"/>
            <p14:sldId id="925"/>
            <p14:sldId id="926"/>
            <p14:sldId id="469"/>
            <p14:sldId id="455"/>
            <p14:sldId id="458"/>
            <p14:sldId id="489"/>
            <p14:sldId id="479"/>
            <p14:sldId id="481"/>
            <p14:sldId id="461"/>
            <p14:sldId id="462"/>
            <p14:sldId id="463"/>
            <p14:sldId id="464"/>
            <p14:sldId id="482"/>
            <p14:sldId id="465"/>
            <p14:sldId id="483"/>
            <p14:sldId id="466"/>
            <p14:sldId id="480"/>
            <p14:sldId id="456"/>
            <p14:sldId id="457"/>
            <p14:sldId id="460"/>
            <p14:sldId id="484"/>
            <p14:sldId id="485"/>
            <p14:sldId id="486"/>
            <p14:sldId id="48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61" d="100"/>
          <a:sy n="61" d="100"/>
        </p:scale>
        <p:origin x="1235" y="3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99F4A-FFFC-45B3-9202-6D6731CFF03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09747E-B121-4B7B-AA01-A0FEED063FCB}">
      <dgm:prSet phldrT="[文本]"/>
      <dgm:spPr/>
      <dgm:t>
        <a:bodyPr/>
        <a:lstStyle/>
        <a:p>
          <a:r>
            <a:rPr lang="zh-CN" altLang="en-US" dirty="0"/>
            <a:t>外部记忆</a:t>
          </a:r>
        </a:p>
      </dgm:t>
    </dgm:pt>
    <dgm:pt modelId="{6EB52A61-80CC-4E0D-B494-3735F6E59CDA}" type="par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75C0DB0C-5AEF-4EEC-8D74-35092EDB814D}" type="sib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81622C5C-1BA9-4520-B9B9-DE28462FF2A6}">
      <dgm:prSet phldrT="[文本]"/>
      <dgm:spPr/>
      <dgm:t>
        <a:bodyPr/>
        <a:lstStyle/>
        <a:p>
          <a:r>
            <a:rPr lang="zh-CN" altLang="en-US" dirty="0"/>
            <a:t>注意力</a:t>
          </a:r>
        </a:p>
      </dgm:t>
    </dgm:pt>
    <dgm:pt modelId="{7187E862-0019-4EFE-86B4-CF86D408BBCD}" type="par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B68E0F0F-1C75-42C7-A390-220A26C3A78D}" type="sib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C9346809-28AE-4A2E-815C-C20A7109B3F2}" type="pres">
      <dgm:prSet presAssocID="{17599F4A-FFFC-45B3-9202-6D6731CFF03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7BE7924-128C-49CE-B951-7986146EFA3E}" type="pres">
      <dgm:prSet presAssocID="{D009747E-B121-4B7B-AA01-A0FEED063FCB}" presName="Accent1" presStyleCnt="0"/>
      <dgm:spPr/>
    </dgm:pt>
    <dgm:pt modelId="{88EBA6BD-99FF-4F36-9D21-0B17453B9B70}" type="pres">
      <dgm:prSet presAssocID="{D009747E-B121-4B7B-AA01-A0FEED063FCB}" presName="Accent" presStyleLbl="node1" presStyleIdx="0" presStyleCnt="2"/>
      <dgm:spPr/>
    </dgm:pt>
    <dgm:pt modelId="{EDEAEB30-739B-4C56-8D2B-36D81A119BE5}" type="pres">
      <dgm:prSet presAssocID="{D009747E-B121-4B7B-AA01-A0FEED063FCB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455C857-DD37-4A35-A479-3F9DEDEC8378}" type="pres">
      <dgm:prSet presAssocID="{81622C5C-1BA9-4520-B9B9-DE28462FF2A6}" presName="Accent2" presStyleCnt="0"/>
      <dgm:spPr/>
    </dgm:pt>
    <dgm:pt modelId="{018A8A1F-C64E-4FDB-AD4E-D0EC35EE97C9}" type="pres">
      <dgm:prSet presAssocID="{81622C5C-1BA9-4520-B9B9-DE28462FF2A6}" presName="Accent" presStyleLbl="node1" presStyleIdx="1" presStyleCnt="2"/>
      <dgm:spPr/>
    </dgm:pt>
    <dgm:pt modelId="{1555D0F5-E45C-49DF-B7A9-8FD8028AB267}" type="pres">
      <dgm:prSet presAssocID="{81622C5C-1BA9-4520-B9B9-DE28462FF2A6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7201EB27-3707-4D20-9961-F0F935A20C51}" type="presOf" srcId="{17599F4A-FFFC-45B3-9202-6D6731CFF03E}" destId="{C9346809-28AE-4A2E-815C-C20A7109B3F2}" srcOrd="0" destOrd="0" presId="urn:microsoft.com/office/officeart/2009/layout/CircleArrowProcess"/>
    <dgm:cxn modelId="{C8F24738-2648-49F0-ADAA-56096FD2CF14}" type="presOf" srcId="{D009747E-B121-4B7B-AA01-A0FEED063FCB}" destId="{EDEAEB30-739B-4C56-8D2B-36D81A119BE5}" srcOrd="0" destOrd="0" presId="urn:microsoft.com/office/officeart/2009/layout/CircleArrowProcess"/>
    <dgm:cxn modelId="{09BBDE86-86C1-4CF5-9548-870D72BE1872}" srcId="{17599F4A-FFFC-45B3-9202-6D6731CFF03E}" destId="{D009747E-B121-4B7B-AA01-A0FEED063FCB}" srcOrd="0" destOrd="0" parTransId="{6EB52A61-80CC-4E0D-B494-3735F6E59CDA}" sibTransId="{75C0DB0C-5AEF-4EEC-8D74-35092EDB814D}"/>
    <dgm:cxn modelId="{01C353E9-653F-4ED6-ABCB-A96DC6235BAA}" type="presOf" srcId="{81622C5C-1BA9-4520-B9B9-DE28462FF2A6}" destId="{1555D0F5-E45C-49DF-B7A9-8FD8028AB267}" srcOrd="0" destOrd="0" presId="urn:microsoft.com/office/officeart/2009/layout/CircleArrowProcess"/>
    <dgm:cxn modelId="{2C3ACCF0-BAD4-4A03-B6F2-75B10E311192}" srcId="{17599F4A-FFFC-45B3-9202-6D6731CFF03E}" destId="{81622C5C-1BA9-4520-B9B9-DE28462FF2A6}" srcOrd="1" destOrd="0" parTransId="{7187E862-0019-4EFE-86B4-CF86D408BBCD}" sibTransId="{B68E0F0F-1C75-42C7-A390-220A26C3A78D}"/>
    <dgm:cxn modelId="{09C92DEE-45DD-481D-BB39-195BDEEA084B}" type="presParOf" srcId="{C9346809-28AE-4A2E-815C-C20A7109B3F2}" destId="{27BE7924-128C-49CE-B951-7986146EFA3E}" srcOrd="0" destOrd="0" presId="urn:microsoft.com/office/officeart/2009/layout/CircleArrowProcess"/>
    <dgm:cxn modelId="{D6A00CB0-037D-47F8-A0E4-689D26B6C83F}" type="presParOf" srcId="{27BE7924-128C-49CE-B951-7986146EFA3E}" destId="{88EBA6BD-99FF-4F36-9D21-0B17453B9B70}" srcOrd="0" destOrd="0" presId="urn:microsoft.com/office/officeart/2009/layout/CircleArrowProcess"/>
    <dgm:cxn modelId="{E30B67D2-9315-4B44-9473-5C74B76F5649}" type="presParOf" srcId="{C9346809-28AE-4A2E-815C-C20A7109B3F2}" destId="{EDEAEB30-739B-4C56-8D2B-36D81A119BE5}" srcOrd="1" destOrd="0" presId="urn:microsoft.com/office/officeart/2009/layout/CircleArrowProcess"/>
    <dgm:cxn modelId="{3D776876-F5A8-4DB4-BE97-C23133B3D62C}" type="presParOf" srcId="{C9346809-28AE-4A2E-815C-C20A7109B3F2}" destId="{7455C857-DD37-4A35-A479-3F9DEDEC8378}" srcOrd="2" destOrd="0" presId="urn:microsoft.com/office/officeart/2009/layout/CircleArrowProcess"/>
    <dgm:cxn modelId="{B5B4168A-5DE0-4F7A-B4D4-B8089D2A376D}" type="presParOf" srcId="{7455C857-DD37-4A35-A479-3F9DEDEC8378}" destId="{018A8A1F-C64E-4FDB-AD4E-D0EC35EE97C9}" srcOrd="0" destOrd="0" presId="urn:microsoft.com/office/officeart/2009/layout/CircleArrowProcess"/>
    <dgm:cxn modelId="{883D89A2-BB83-4164-8AC8-23DEB923DE18}" type="presParOf" srcId="{C9346809-28AE-4A2E-815C-C20A7109B3F2}" destId="{1555D0F5-E45C-49DF-B7A9-8FD8028AB26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BA6BD-99FF-4F36-9D21-0B17453B9B70}">
      <dsp:nvSpPr>
        <dsp:cNvPr id="0" name=""/>
        <dsp:cNvSpPr/>
      </dsp:nvSpPr>
      <dsp:spPr>
        <a:xfrm>
          <a:off x="1011519" y="0"/>
          <a:ext cx="1963719" cy="1963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B30-739B-4C56-8D2B-36D81A119BE5}">
      <dsp:nvSpPr>
        <dsp:cNvPr id="0" name=""/>
        <dsp:cNvSpPr/>
      </dsp:nvSpPr>
      <dsp:spPr>
        <a:xfrm>
          <a:off x="1445224" y="710966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外部记忆</a:t>
          </a:r>
        </a:p>
      </dsp:txBody>
      <dsp:txXfrm>
        <a:off x="1445224" y="710966"/>
        <a:ext cx="1095600" cy="547735"/>
      </dsp:txXfrm>
    </dsp:sp>
    <dsp:sp modelId="{018A8A1F-C64E-4FDB-AD4E-D0EC35EE97C9}">
      <dsp:nvSpPr>
        <dsp:cNvPr id="0" name=""/>
        <dsp:cNvSpPr/>
      </dsp:nvSpPr>
      <dsp:spPr>
        <a:xfrm>
          <a:off x="606161" y="1258702"/>
          <a:ext cx="1686984" cy="16876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D0F5-E45C-49DF-B7A9-8FD8028AB267}">
      <dsp:nvSpPr>
        <dsp:cNvPr id="0" name=""/>
        <dsp:cNvSpPr/>
      </dsp:nvSpPr>
      <dsp:spPr>
        <a:xfrm>
          <a:off x="897423" y="1841500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注意力</a:t>
          </a:r>
        </a:p>
      </dsp:txBody>
      <dsp:txXfrm>
        <a:off x="897423" y="1841500"/>
        <a:ext cx="1095600" cy="54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11/29/2018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45473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https://smerity.com/articles/2015/keras_qa.html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737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简单循环神经网络存在长期依赖问题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 LSTM</a:t>
            </a:r>
            <a:r>
              <a:rPr lang="zh-CN" altLang="en-US" dirty="0"/>
              <a:t>网络）引入一个近似线性依赖的记忆单元来存储远距离的信息。</a:t>
            </a:r>
            <a:endParaRPr lang="en-US" altLang="zh-CN" dirty="0"/>
          </a:p>
          <a:p>
            <a:pPr lvl="1"/>
            <a:r>
              <a:rPr lang="zh-CN" altLang="en-US" dirty="0"/>
              <a:t>记忆单元的存储能力和其大小相关。如果增加记忆单元的大小，网络的参数也随之增加。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654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00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08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5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m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22.tmp"/><Relationship Id="rId4" Type="http://schemas.openxmlformats.org/officeDocument/2006/relationships/image" Target="../media/image21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tmp"/><Relationship Id="rId4" Type="http://schemas.openxmlformats.org/officeDocument/2006/relationships/image" Target="../media/image43.tm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注意力机制与外部记忆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45F0E-A1C8-4848-B092-C5BB14DB0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人工神经网络中的注意力机制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18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3240D-3728-4022-82FE-D4513D123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2" b="15057"/>
          <a:stretch/>
        </p:blipFill>
        <p:spPr>
          <a:xfrm>
            <a:off x="1379860" y="2209800"/>
            <a:ext cx="5096127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/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/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8B1DE82-5B45-4DD2-A51A-3D873E028134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3927924" y="2749800"/>
            <a:ext cx="1603" cy="2279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1AF51B-E9B1-4B5A-A87F-60B9C58BE93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27924" y="3613666"/>
            <a:ext cx="3463476" cy="0"/>
          </a:xfrm>
          <a:prstGeom prst="straightConnector1">
            <a:avLst/>
          </a:prstGeom>
          <a:ln w="571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55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9EBAD22-F092-47E4-89CD-132A5575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26" y="2209800"/>
            <a:ext cx="3429000" cy="3617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/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  <a:blipFill>
                <a:blip r:embed="rId4"/>
                <a:stretch>
                  <a:fillRect t="-6557" r="-225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CDF3D7C-DEF4-4E85-BBE6-A2D4A9059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85" y="2743200"/>
            <a:ext cx="2264288" cy="17308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3D6309-1B5C-4D6B-BD86-09F2536F4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72399"/>
            <a:ext cx="2296946" cy="1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注意力打分函数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B8C926F-B711-48A0-9B6F-51FD0B0FA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87314"/>
            <a:ext cx="5197989" cy="18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F2D944-1A69-4E6A-A21D-7C8C8968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504001" cy="38719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5BF1A3-FB9B-4CD2-AA84-FCBE5D7FDF71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455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5FBD1-ACA8-4767-9191-BAC8B110B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5" y="2133600"/>
            <a:ext cx="7066850" cy="3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1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A4D51F5-B2AB-4EC8-AA46-4C5649C33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37" y="1659731"/>
            <a:ext cx="5039326" cy="3843337"/>
          </a:xfrm>
          <a:prstGeom prst="rect">
            <a:avLst/>
          </a:prstGeom>
        </p:spPr>
      </p:pic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阅读理解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âbidafâçå¾çæç´¢ç»æ">
            <a:extLst>
              <a:ext uri="{FF2B5EF4-FFF2-40B4-BE49-F238E27FC236}">
                <a16:creationId xmlns:a16="http://schemas.microsoft.com/office/drawing/2014/main" id="{45078C2C-5D8F-483A-BC74-897C5B4D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9" y="1447800"/>
            <a:ext cx="8387482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2D442E-52A6-4A67-8110-1E64C117EAA9}"/>
              </a:ext>
            </a:extLst>
          </p:cNvPr>
          <p:cNvSpPr/>
          <p:nvPr/>
        </p:nvSpPr>
        <p:spPr>
          <a:xfrm>
            <a:off x="4724400" y="647700"/>
            <a:ext cx="3608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https://allenai.github.io/bi-att-flow/</a:t>
            </a:r>
          </a:p>
        </p:txBody>
      </p:sp>
    </p:spTree>
    <p:extLst>
      <p:ext uri="{BB962C8B-B14F-4D97-AF65-F5344CB8AC3E}">
        <p14:creationId xmlns:p14="http://schemas.microsoft.com/office/powerpoint/2010/main" val="3665775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DD056F-A477-464B-AD86-7F5CCAC49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19400"/>
            <a:ext cx="2579982" cy="3254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/>
              <p:nvPr/>
            </p:nvSpPr>
            <p:spPr>
              <a:xfrm>
                <a:off x="4101970" y="3200400"/>
                <a:ext cx="391889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 = [(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),··· ,(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zh-CN" altLang="en-US" b="1" i="1" baseline="-25000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𝒗𝑵</m:t>
                    </m:r>
                    <m:r>
                      <a:rPr lang="zh-CN" alt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en-US" dirty="0"/>
                  <a:t>表示N个输入信息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9BD7FAE-4BDE-4E84-A45F-0B936735B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970" y="3200400"/>
                <a:ext cx="3918891" cy="646331"/>
              </a:xfrm>
              <a:prstGeom prst="rect">
                <a:avLst/>
              </a:prstGeom>
              <a:blipFill>
                <a:blip r:embed="rId3"/>
                <a:stretch>
                  <a:fillRect l="-1400" t="-377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E3AABC13-627C-4E9F-A7B8-524722127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038600"/>
            <a:ext cx="3249471" cy="139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3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多头注意力（</a:t>
            </a:r>
            <a:r>
              <a:rPr lang="en-US" altLang="zh-CN" dirty="0"/>
              <a:t>multi-head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结构化注意力（</a:t>
            </a:r>
            <a:r>
              <a:rPr lang="en-US" altLang="zh-CN" dirty="0"/>
              <a:t>structural  attention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09619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3B63A72-2F2D-41F6-A348-9B6E5F34E675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24912" y="2514600"/>
            <a:ext cx="3810000" cy="2438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1 John moved to the bedroom.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2 Mary grabbed the football there.</a:t>
            </a:r>
          </a:p>
          <a:p>
            <a:pPr marL="0" indent="0">
              <a:buNone/>
            </a:pPr>
            <a:r>
              <a:rPr lang="en-US" altLang="zh-CN" sz="1800" dirty="0"/>
              <a:t>3 Sandra journeyed to the bedroom.</a:t>
            </a:r>
          </a:p>
          <a:p>
            <a:pPr marL="0" indent="0">
              <a:buNone/>
            </a:pPr>
            <a:r>
              <a:rPr lang="en-US" altLang="zh-CN" sz="1800" dirty="0"/>
              <a:t>4 Sandra went back to the hallway.</a:t>
            </a:r>
          </a:p>
          <a:p>
            <a:pPr marL="0" indent="0">
              <a:buNone/>
            </a:pPr>
            <a:r>
              <a:rPr lang="en-US" altLang="zh-CN" sz="1800" dirty="0"/>
              <a:t>5 Mary moved to the garden.</a:t>
            </a:r>
          </a:p>
          <a:p>
            <a:pPr marL="0" indent="0">
              <a:buNone/>
            </a:pPr>
            <a:r>
              <a:rPr lang="en-US" altLang="zh-CN" sz="1800" dirty="0"/>
              <a:t>6 Mary journeyed to the office.</a:t>
            </a:r>
          </a:p>
          <a:p>
            <a:pPr marL="0" indent="0">
              <a:buNone/>
            </a:pPr>
            <a:r>
              <a:rPr lang="en-US" altLang="zh-CN" sz="1800" dirty="0"/>
              <a:t>7 Where is the football? </a:t>
            </a:r>
            <a:r>
              <a:rPr lang="en-US" altLang="zh-CN" sz="1800" dirty="0">
                <a:solidFill>
                  <a:srgbClr val="FF0000"/>
                </a:solidFill>
              </a:rPr>
              <a:t>office</a:t>
            </a:r>
            <a:endParaRPr lang="zh-CN" altLang="en-US" sz="1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1C16D3-C183-4DD0-9C9F-A6B259585D59}"/>
              </a:ext>
            </a:extLst>
          </p:cNvPr>
          <p:cNvSpPr/>
          <p:nvPr/>
        </p:nvSpPr>
        <p:spPr>
          <a:xfrm>
            <a:off x="685800" y="1752600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Facebook </a:t>
            </a:r>
            <a:r>
              <a:rPr lang="en-US" altLang="zh-CN" dirty="0" err="1"/>
              <a:t>bAbi</a:t>
            </a:r>
            <a:r>
              <a:rPr lang="en-US" altLang="zh-CN" dirty="0"/>
              <a:t> tasks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F0CD21-C8FC-4EEE-86E4-49ADC901D1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819400"/>
            <a:ext cx="4967841" cy="22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51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39E42-DDCA-457D-A7AC-338F6487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指针网络（</a:t>
            </a:r>
            <a:r>
              <a:rPr lang="en-US" altLang="zh-CN" dirty="0"/>
              <a:t> pointer 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946B2-787A-46F3-BDB8-B60BAA13CA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我们可以只利用注意力机制中的第一步，将注意力分布作为一个软性的指针（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86BCCE-7A7A-4943-99AE-A744DFB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0"/>
            <a:ext cx="5192622" cy="24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0DDBC-343C-4CD3-B7F0-594ED4E1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81400"/>
            <a:ext cx="6124074" cy="16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</p:spTree>
    <p:extLst>
      <p:ext uri="{BB962C8B-B14F-4D97-AF65-F5344CB8AC3E}">
        <p14:creationId xmlns:p14="http://schemas.microsoft.com/office/powerpoint/2010/main" val="365568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如何建立非局部（</a:t>
            </a:r>
            <a:r>
              <a:rPr lang="en-US" altLang="zh-CN" dirty="0"/>
              <a:t>Non-local</a:t>
            </a:r>
            <a:r>
              <a:rPr lang="zh-CN" altLang="en-US" dirty="0"/>
              <a:t>）的依赖关系</a:t>
            </a:r>
            <a:endParaRPr lang="en-US" altLang="zh-CN" dirty="0"/>
          </a:p>
          <a:p>
            <a:pPr lvl="1"/>
            <a:r>
              <a:rPr lang="zh-CN" altLang="en-US" dirty="0"/>
              <a:t>全连接？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0A0317-6948-4E3D-9489-419BABF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0"/>
            <a:ext cx="3138317" cy="17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2"/>
                <a:stretch>
                  <a:fillRect l="-1037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26226C-0BBA-48C1-ABDE-C6A3586F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1645"/>
            <a:ext cx="2286000" cy="1237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A45624-6105-42A9-A4DC-3C20199E2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31255"/>
            <a:ext cx="2427578" cy="16437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D57A44-B0CD-4A8C-81CA-5B2E01B73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73" y="3191044"/>
            <a:ext cx="3733800" cy="1481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/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  <a:blipFill>
                <a:blip r:embed="rId6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71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17F3A-2456-4F2D-B808-608AB594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1026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ECAC5EE-D38F-4F0C-A22C-80ED68B5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5237286" cy="46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E4F6EA-D7C3-4A68-A02A-EB475659167A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4410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004859-492C-4D5F-9A8E-043EEB47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202064" cy="4600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D4AADF-BD2D-4E75-9ACB-3BF2C40DB0A8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0958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NLPãGoogle BERTè¯¦è§£">
            <a:extLst>
              <a:ext uri="{FF2B5EF4-FFF2-40B4-BE49-F238E27FC236}">
                <a16:creationId xmlns:a16="http://schemas.microsoft.com/office/drawing/2014/main" id="{2D074346-965D-405B-AC2D-95DEB42A0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85" b="14973"/>
          <a:stretch/>
        </p:blipFill>
        <p:spPr bwMode="auto">
          <a:xfrm>
            <a:off x="685800" y="381000"/>
            <a:ext cx="7086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view">
            <a:extLst>
              <a:ext uri="{FF2B5EF4-FFF2-40B4-BE49-F238E27FC236}">
                <a16:creationId xmlns:a16="http://schemas.microsoft.com/office/drawing/2014/main" id="{1404FBB9-9603-4068-83B3-4C1D418E1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028825"/>
            <a:ext cx="903922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eview">
            <a:extLst>
              <a:ext uri="{FF2B5EF4-FFF2-40B4-BE49-F238E27FC236}">
                <a16:creationId xmlns:a16="http://schemas.microsoft.com/office/drawing/2014/main" id="{B4B3EAB8-6526-44E6-A7CB-ED3AAED9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67200"/>
            <a:ext cx="774037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35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6B87E05C-81D4-4E72-BFF2-485611A18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2" y="152400"/>
            <a:ext cx="6391275" cy="640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860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733D3-DBBA-4BF0-B740-73BB99C8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</p:spTree>
    <p:extLst>
      <p:ext uri="{BB962C8B-B14F-4D97-AF65-F5344CB8AC3E}">
        <p14:creationId xmlns:p14="http://schemas.microsoft.com/office/powerpoint/2010/main" val="2665937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记忆：外界信息在人脑中的内部表示</a:t>
            </a:r>
            <a:endParaRPr lang="en-US" altLang="zh-CN" dirty="0"/>
          </a:p>
          <a:p>
            <a:r>
              <a:rPr lang="zh-CN" altLang="en-US" dirty="0"/>
              <a:t>记忆过程</a:t>
            </a:r>
            <a:endParaRPr lang="en-US" altLang="zh-CN" dirty="0"/>
          </a:p>
          <a:p>
            <a:pPr lvl="1"/>
            <a:r>
              <a:rPr lang="zh-CN" altLang="en-US" dirty="0"/>
              <a:t>工作记忆（短期记忆）</a:t>
            </a:r>
            <a:endParaRPr lang="en-US" altLang="zh-CN" dirty="0"/>
          </a:p>
          <a:p>
            <a:pPr lvl="1"/>
            <a:r>
              <a:rPr lang="zh-CN" altLang="en-US" dirty="0"/>
              <a:t>情景记忆</a:t>
            </a:r>
            <a:endParaRPr lang="en-US" altLang="zh-CN" dirty="0"/>
          </a:p>
          <a:p>
            <a:pPr lvl="1"/>
            <a:r>
              <a:rPr lang="zh-CN" altLang="en-US" dirty="0"/>
              <a:t>结构记忆（长期记忆）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特点：联想记忆（</a:t>
            </a:r>
            <a:r>
              <a:rPr lang="en-US" altLang="zh-CN" dirty="0"/>
              <a:t>Associative Memory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22855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A33764A-BD4D-4338-A444-91722EA4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例子：阅读理解 </a:t>
            </a:r>
            <a:r>
              <a:rPr lang="en-US" altLang="zh-CN" dirty="0" err="1"/>
              <a:t>SQuAD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908F2C6-67FF-4FF0-A731-4EE54F5C4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6281721" cy="45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06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4EF32-0685-4817-BCD2-EC28B161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13" y="2438400"/>
            <a:ext cx="5481373" cy="23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1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记忆容量实验</a:t>
            </a:r>
            <a:endParaRPr lang="en-US" altLang="zh-TW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657600"/>
            <a:ext cx="8763000" cy="1066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sz="6600" dirty="0"/>
              <a:t>L O D T M X H R U</a:t>
            </a:r>
          </a:p>
          <a:p>
            <a:pPr algn="ctr">
              <a:buFontTx/>
              <a:buNone/>
            </a:pPr>
            <a:endParaRPr lang="en-US" altLang="zh-TW" sz="6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9098" y="2133600"/>
            <a:ext cx="766430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dirty="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zh-TW" sz="6600" dirty="0"/>
              <a:t>E P G L A K S</a:t>
            </a:r>
          </a:p>
        </p:txBody>
      </p:sp>
      <p:sp>
        <p:nvSpPr>
          <p:cNvPr id="2" name="矩形 1"/>
          <p:cNvSpPr/>
          <p:nvPr/>
        </p:nvSpPr>
        <p:spPr>
          <a:xfrm>
            <a:off x="1524000" y="2133600"/>
            <a:ext cx="5638800" cy="106680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24000" y="2169468"/>
            <a:ext cx="5791200" cy="1107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63840" y="13070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请尽力记住所有的字母</a:t>
            </a:r>
          </a:p>
        </p:txBody>
      </p:sp>
    </p:spTree>
    <p:extLst>
      <p:ext uri="{BB962C8B-B14F-4D97-AF65-F5344CB8AC3E}">
        <p14:creationId xmlns:p14="http://schemas.microsoft.com/office/powerpoint/2010/main" val="25927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/>
      <p:bldP spid="4" grpId="0" build="p" autoUpdateAnimBg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结构化的外部记忆</a:t>
            </a:r>
          </a:p>
        </p:txBody>
      </p:sp>
    </p:spTree>
    <p:extLst>
      <p:ext uri="{BB962C8B-B14F-4D97-AF65-F5344CB8AC3E}">
        <p14:creationId xmlns:p14="http://schemas.microsoft.com/office/powerpoint/2010/main" val="460222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6B8B1-3615-44AD-A87C-F6475B18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记忆网络（</a:t>
            </a:r>
            <a:r>
              <a:rPr lang="en-US" altLang="zh-CN" dirty="0"/>
              <a:t>Memory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E01A-E759-441A-A866-5365FB87B7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主网络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74785-B0C3-4C94-9DFA-82F1E7A9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81400"/>
            <a:ext cx="4510769" cy="22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2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外部记忆定义为矩阵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/>
                      <m:t>R</m:t>
                    </m:r>
                    <m:r>
                      <m:rPr>
                        <m:nor/>
                      </m:rPr>
                      <a:rPr lang="en-US" altLang="zh-CN" b="0" i="0" baseline="30000" dirty="0" smtClean="0"/>
                      <m:t>d</m:t>
                    </m:r>
                    <m:r>
                      <m:rPr>
                        <m:nor/>
                      </m:rPr>
                      <a:rPr lang="en-US" altLang="zh-CN" baseline="30000" dirty="0"/>
                      <m:t>×</m:t>
                    </m:r>
                    <m:r>
                      <a:rPr lang="en-US" altLang="zh-CN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</a:t>
                </a:r>
                <a:r>
                  <a:rPr lang="zh-CN" altLang="en-US" dirty="0"/>
                  <a:t>是记忆片段的数量，</a:t>
                </a:r>
                <a:r>
                  <a:rPr lang="en-US" altLang="zh-CN" dirty="0"/>
                  <a:t>d </a:t>
                </a:r>
                <a:r>
                  <a:rPr lang="zh-CN" altLang="en-US" dirty="0"/>
                  <a:t>是每个记忆片段的大小</a:t>
                </a:r>
                <a:endParaRPr lang="en-US" altLang="zh-CN" dirty="0"/>
              </a:p>
              <a:p>
                <a:r>
                  <a:rPr lang="zh-CN" altLang="en-US" dirty="0"/>
                  <a:t>外部记忆类型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只读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Memory Network</a:t>
                </a:r>
              </a:p>
              <a:p>
                <a:pPr lvl="2"/>
                <a:r>
                  <a:rPr lang="en-US" altLang="zh-CN" dirty="0"/>
                  <a:t>RNN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可读写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NTM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如何读写？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581985" y="52578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065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2743200" y="457200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Sukhbaatar</a:t>
            </a:r>
            <a:r>
              <a:rPr lang="en-US" altLang="zh-CN" sz="1200" dirty="0"/>
              <a:t>, S., </a:t>
            </a:r>
            <a:r>
              <a:rPr lang="en-US" altLang="zh-CN" sz="1200" dirty="0" err="1"/>
              <a:t>Szlam</a:t>
            </a:r>
            <a:r>
              <a:rPr lang="en-US" altLang="zh-CN" sz="1200" dirty="0"/>
              <a:t>, A., Weston, J., &amp; Fergus, R. (2015). End-To-End Memory Networks, 1–11. http://arxiv.org/abs/1503.08895</a:t>
            </a:r>
            <a:endParaRPr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5C548-8E45-4094-A0DD-B20908DE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0"/>
            <a:ext cx="5056547" cy="2139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0DF3FB-F72D-4CBC-971A-173FA95078D3}"/>
              </a:ext>
            </a:extLst>
          </p:cNvPr>
          <p:cNvSpPr txBox="1"/>
          <p:nvPr/>
        </p:nvSpPr>
        <p:spPr>
          <a:xfrm>
            <a:off x="3879275" y="1877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CFA3CA-22D8-486A-805A-48BBBD526B99}"/>
              </a:ext>
            </a:extLst>
          </p:cNvPr>
          <p:cNvSpPr txBox="1"/>
          <p:nvPr/>
        </p:nvSpPr>
        <p:spPr>
          <a:xfrm>
            <a:off x="2514600" y="47928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19400" y="4343400"/>
            <a:ext cx="364614" cy="44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F08C4-169A-47BF-AC40-3BA620AB52BB}"/>
              </a:ext>
            </a:extLst>
          </p:cNvPr>
          <p:cNvSpPr txBox="1"/>
          <p:nvPr/>
        </p:nvSpPr>
        <p:spPr>
          <a:xfrm>
            <a:off x="1235586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9AE9BA-63AD-4F4F-BBA6-8E8CF670CA47}"/>
              </a:ext>
            </a:extLst>
          </p:cNvPr>
          <p:cNvSpPr txBox="1"/>
          <p:nvPr/>
        </p:nvSpPr>
        <p:spPr>
          <a:xfrm>
            <a:off x="7010400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101467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86000"/>
            <a:ext cx="5791200" cy="26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82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12" y="1981200"/>
            <a:ext cx="8357445" cy="33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78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4577F-AF2E-4C4E-9F16-BC995150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5600"/>
            <a:ext cx="3755670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  <a:endParaRPr lang="en-US" altLang="zh-CN" dirty="0"/>
          </a:p>
          <a:p>
            <a:pPr lvl="1"/>
            <a:r>
              <a:rPr lang="zh-CN" altLang="en-US" dirty="0"/>
              <a:t>控制器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  <a:endParaRPr lang="en-US" altLang="zh-CN" dirty="0"/>
          </a:p>
          <a:p>
            <a:r>
              <a:rPr lang="zh-CN" altLang="en-US" dirty="0"/>
              <a:t>整个架构可微分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209800"/>
            <a:ext cx="5067300" cy="2533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33850" y="4819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图片来源：http://cpmarkchang.logdown.com/posts/279710-neural-network-neural-turing-machine</a:t>
            </a:r>
          </a:p>
        </p:txBody>
      </p:sp>
      <p:sp>
        <p:nvSpPr>
          <p:cNvPr id="6" name="矩形 5"/>
          <p:cNvSpPr/>
          <p:nvPr/>
        </p:nvSpPr>
        <p:spPr>
          <a:xfrm>
            <a:off x="438150" y="5719206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Graves, A., Wayne, G., &amp; </a:t>
            </a:r>
            <a:r>
              <a:rPr lang="en-US" altLang="zh-CN" sz="1600" dirty="0" err="1"/>
              <a:t>Danihelka</a:t>
            </a:r>
            <a:r>
              <a:rPr lang="en-US" altLang="zh-CN" sz="1600" dirty="0"/>
              <a:t>, I. (2014). Neural Turing Machines.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, 1–26. http://arxiv.org/abs/1410.5401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9049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由于优化算法和计算能力的限制，神经网络在实践中很难达到通用近似的能力。</a:t>
            </a:r>
            <a:endParaRPr lang="en-US" altLang="zh-CN" dirty="0"/>
          </a:p>
          <a:p>
            <a:pPr lvl="1"/>
            <a:r>
              <a:rPr lang="zh-CN" altLang="en-US" dirty="0"/>
              <a:t>网络不能太复杂（参数太多）</a:t>
            </a:r>
            <a:endParaRPr lang="en-US" altLang="zh-CN" dirty="0"/>
          </a:p>
          <a:p>
            <a:r>
              <a:rPr lang="zh-CN" altLang="en-US" dirty="0"/>
              <a:t>如何提高网络能力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权重共享</a:t>
            </a:r>
            <a:endParaRPr lang="en-US" altLang="zh-CN" dirty="0"/>
          </a:p>
          <a:p>
            <a:pPr lvl="1"/>
            <a:r>
              <a:rPr lang="zh-CN" altLang="en-US" dirty="0"/>
              <a:t>汇聚操作</a:t>
            </a:r>
            <a:endParaRPr lang="en-US" altLang="zh-CN" dirty="0"/>
          </a:p>
          <a:p>
            <a:pPr lvl="1"/>
            <a:r>
              <a:rPr lang="zh-CN" altLang="en-US" dirty="0"/>
              <a:t>？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3810000" y="3210560"/>
          <a:ext cx="3581400" cy="294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53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EBF91-A4C2-477C-A655-D66B8D22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D9D50-DE62-4193-847C-874DD9D8F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432712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neural computers (DeepMind)</a:t>
            </a:r>
            <a:endParaRPr lang="zh-CN" altLang="en-US" dirty="0"/>
          </a:p>
        </p:txBody>
      </p:sp>
      <p:pic>
        <p:nvPicPr>
          <p:cNvPr id="3078" name="Picture 6" descr="https://storage.googleapis.com/deepmind-live-cms-alt/images/dnc_figure1.width-1500_URmluW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89" y="1905000"/>
            <a:ext cx="7963711" cy="37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87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基于神经动力学的联想记忆</a:t>
            </a:r>
          </a:p>
        </p:txBody>
      </p:sp>
    </p:spTree>
    <p:extLst>
      <p:ext uri="{BB962C8B-B14F-4D97-AF65-F5344CB8AC3E}">
        <p14:creationId xmlns:p14="http://schemas.microsoft.com/office/powerpoint/2010/main" val="836169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自联想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异联想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010849" cy="144800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2000"/>
            <a:ext cx="5255652" cy="13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1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如何实现联想记忆？</a:t>
            </a:r>
          </a:p>
        </p:txBody>
      </p:sp>
      <p:pic>
        <p:nvPicPr>
          <p:cNvPr id="1026" name="Picture 2" descr="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600200"/>
            <a:ext cx="7048500" cy="4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168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B0795C-0A76-4E8A-A344-C61CF61E18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神经网络作为一种记忆的存储和检索模型。</a:t>
            </a:r>
            <a:endParaRPr lang="en-US" altLang="zh-CN" dirty="0"/>
          </a:p>
          <a:p>
            <a:r>
              <a:rPr lang="zh-CN" altLang="en-US" dirty="0"/>
              <a:t>更新规则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AF267-FBF0-437A-8BE2-40289CA1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3031751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633069-ADFF-4DAF-9813-73EC6B23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19400"/>
            <a:ext cx="2188086" cy="696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E9859F-F6F9-4302-84C9-A0A02FF20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18" y="5562600"/>
            <a:ext cx="1502268" cy="33202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212B1D18-58DF-48BB-9ECC-77A0D4FE8CB4}"/>
              </a:ext>
            </a:extLst>
          </p:cNvPr>
          <p:cNvSpPr/>
          <p:nvPr/>
        </p:nvSpPr>
        <p:spPr>
          <a:xfrm>
            <a:off x="2389443" y="4724400"/>
            <a:ext cx="429957" cy="5758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EBE823-3035-499A-A5A7-BF6E143A6C7B}"/>
              </a:ext>
            </a:extLst>
          </p:cNvPr>
          <p:cNvSpPr/>
          <p:nvPr/>
        </p:nvSpPr>
        <p:spPr>
          <a:xfrm>
            <a:off x="2765932" y="48754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同步更新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D2C12-5929-41E8-8EF4-4A8105155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29" y="2101677"/>
            <a:ext cx="3456305" cy="3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46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Hopfield</a:t>
            </a:r>
            <a:r>
              <a:rPr lang="zh-CN" altLang="en-US" dirty="0"/>
              <a:t>网络中，我们给每个不同的网络状态定义一个标量属性，称为“能量”。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Hopfield</a:t>
            </a:r>
            <a:r>
              <a:rPr lang="zh-CN" altLang="en-US" dirty="0"/>
              <a:t>网络是稳定的，即能量函数经过多次迭代后会达到收敛状态。权重对称是一个重要特征，因为它保证了能量函数在神经元激活时单调递减，而不对称的权重可能导致周期性震荡或者混乱。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9F6EE-5928-4255-AA5C-902ED9BF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3080690" cy="1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11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检索过程（联想记忆）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给定一个外部输入，网络经过演化，会达到某个稳定状态。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检索过程</a:t>
            </a:r>
            <a:endParaRPr lang="en-US" altLang="zh-CN" dirty="0"/>
          </a:p>
          <a:p>
            <a:pPr lvl="1"/>
            <a:r>
              <a:rPr lang="zh-CN" altLang="en-US" dirty="0"/>
              <a:t>每个吸引点</a:t>
            </a:r>
            <a:r>
              <a:rPr lang="en-US" altLang="zh-CN" dirty="0"/>
              <a:t>u</a:t>
            </a:r>
            <a:r>
              <a:rPr lang="zh-CN" altLang="en-US" dirty="0"/>
              <a:t>都对应一个“管辖”区域。如果输入向量</a:t>
            </a:r>
            <a:r>
              <a:rPr lang="en-US" altLang="zh-CN" dirty="0"/>
              <a:t>x</a:t>
            </a:r>
            <a:r>
              <a:rPr lang="zh-CN" altLang="en-US" dirty="0"/>
              <a:t>落入这个区域，网络最终会收敛到</a:t>
            </a:r>
            <a:r>
              <a:rPr lang="en-US" altLang="zh-CN" dirty="0"/>
              <a:t>u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吸引点可以看作是网络中存储的信息。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D924A-892D-4B2C-AA7C-1957599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14600"/>
            <a:ext cx="4446931" cy="19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3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55E8-B248-45F5-84C8-476077AC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信息存储是指将一组向量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存储在网络中的过程。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存储过程主要是调整神经元之间的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:r>
                  <a:rPr lang="zh-CN" altLang="en-US" dirty="0"/>
                  <a:t>，因此可以看做是一种学习过程。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神经元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之间的连接权重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如果两个神经元经常同时激活，则它们之间的连接加强；如果经常不同时激活，则连接消失。</a:t>
                </a:r>
              </a:p>
              <a:p>
                <a:pPr lvl="1"/>
                <a:r>
                  <a:rPr lang="zh-CN" altLang="en-US" dirty="0"/>
                  <a:t>类似于人脑的</a:t>
                </a:r>
                <a:r>
                  <a:rPr lang="en-US" altLang="zh-CN" dirty="0"/>
                  <a:t>Hebbian</a:t>
                </a:r>
                <a:r>
                  <a:rPr lang="zh-CN" altLang="en-US" dirty="0"/>
                  <a:t>法则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823A1E8-0D44-4ADF-A3AD-E076675B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657600"/>
            <a:ext cx="2346356" cy="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44BE5-86A5-4BDD-BA03-16FC15C4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使用联想记忆增加网络容量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FAA55-2FD7-4730-A248-27E3E57170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既然联想记忆具有存储和检索功能，我们可以利用联想记忆来增加网络容量。</a:t>
            </a:r>
            <a:endParaRPr lang="en-US" altLang="zh-CN" dirty="0"/>
          </a:p>
          <a:p>
            <a:r>
              <a:rPr lang="zh-CN" altLang="en-US" dirty="0"/>
              <a:t>和结构化的外部记忆相比，联想记忆具有更好的生物学解释性。</a:t>
            </a:r>
            <a:endParaRPr lang="en-US" altLang="zh-CN" dirty="0"/>
          </a:p>
          <a:p>
            <a:pPr lvl="1"/>
            <a:r>
              <a:rPr lang="en-US" altLang="zh-CN" dirty="0"/>
              <a:t>Associative long short-term memory</a:t>
            </a:r>
            <a:endParaRPr lang="zh-CN" altLang="en-US" dirty="0"/>
          </a:p>
          <a:p>
            <a:pPr lvl="1"/>
            <a:r>
              <a:rPr lang="en-US" altLang="zh-CN" dirty="0"/>
              <a:t>Using fast weights to attend to the recent past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14491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0" y="1905000"/>
            <a:ext cx="5905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</p:txBody>
      </p:sp>
      <p:sp>
        <p:nvSpPr>
          <p:cNvPr id="2" name="矩形 1"/>
          <p:cNvSpPr/>
          <p:nvPr/>
        </p:nvSpPr>
        <p:spPr>
          <a:xfrm>
            <a:off x="3200400" y="5105400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1463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注意力实验</a:t>
            </a:r>
          </a:p>
        </p:txBody>
      </p:sp>
      <p:pic>
        <p:nvPicPr>
          <p:cNvPr id="1026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200400" y="502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extLst>
      <p:ext uri="{BB962C8B-B14F-4D97-AF65-F5344CB8AC3E}">
        <p14:creationId xmlns:p14="http://schemas.microsoft.com/office/powerpoint/2010/main" val="18973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19400" y="228600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70884" y="472440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34193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17896</TotalTime>
  <Words>1293</Words>
  <Application>Microsoft Office PowerPoint</Application>
  <PresentationFormat>全屏显示(4:3)</PresentationFormat>
  <Paragraphs>201</Paragraphs>
  <Slides>50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2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注意力机制与外部记忆</vt:lpstr>
      <vt:lpstr>例子：阅读理解</vt:lpstr>
      <vt:lpstr>例子：阅读理解 SQuAD</vt:lpstr>
      <vt:lpstr>通用近似定理</vt:lpstr>
      <vt:lpstr>大脑中的注意力</vt:lpstr>
      <vt:lpstr>注意力示例</vt:lpstr>
      <vt:lpstr>注意力示例</vt:lpstr>
      <vt:lpstr>注意力实验</vt:lpstr>
      <vt:lpstr>如何实现？</vt:lpstr>
      <vt:lpstr>人工神经网络中的注意力机制</vt:lpstr>
      <vt:lpstr>问题</vt:lpstr>
      <vt:lpstr>注意力模型</vt:lpstr>
      <vt:lpstr>注意力打分函数s(x_i,q) </vt:lpstr>
      <vt:lpstr>机器翻译</vt:lpstr>
      <vt:lpstr>Image Caption</vt:lpstr>
      <vt:lpstr>Image Caption</vt:lpstr>
      <vt:lpstr>阅读理解</vt:lpstr>
      <vt:lpstr>注意力机制的变体</vt:lpstr>
      <vt:lpstr>注意力机制的变体</vt:lpstr>
      <vt:lpstr>指针网络（ pointer  network）</vt:lpstr>
      <vt:lpstr>自注意力模型</vt:lpstr>
      <vt:lpstr>自注意力模型</vt:lpstr>
      <vt:lpstr>自注意力模型</vt:lpstr>
      <vt:lpstr>Transformer</vt:lpstr>
      <vt:lpstr>Transformer</vt:lpstr>
      <vt:lpstr>PowerPoint 演示文稿</vt:lpstr>
      <vt:lpstr>PowerPoint 演示文稿</vt:lpstr>
      <vt:lpstr>外部记忆</vt:lpstr>
      <vt:lpstr>大脑中的记忆</vt:lpstr>
      <vt:lpstr>不严格的类比</vt:lpstr>
      <vt:lpstr>记忆容量实验</vt:lpstr>
      <vt:lpstr>结构化的外部记忆</vt:lpstr>
      <vt:lpstr>记忆网络（Memory Network）</vt:lpstr>
      <vt:lpstr>外部记忆</vt:lpstr>
      <vt:lpstr>记忆网络</vt:lpstr>
      <vt:lpstr>Dynamic Memory Networks</vt:lpstr>
      <vt:lpstr>Dynamic Memory Networks</vt:lpstr>
      <vt:lpstr>神经图灵机</vt:lpstr>
      <vt:lpstr>神经图灵机</vt:lpstr>
      <vt:lpstr>神经图灵机示例</vt:lpstr>
      <vt:lpstr>Differentiable neural computers (DeepMind)</vt:lpstr>
      <vt:lpstr>基于神经动力学的联想记忆</vt:lpstr>
      <vt:lpstr>联想记忆</vt:lpstr>
      <vt:lpstr>如何实现联想记忆？</vt:lpstr>
      <vt:lpstr>Hopfield网络</vt:lpstr>
      <vt:lpstr>能量函数</vt:lpstr>
      <vt:lpstr>检索过程（联想记忆）</vt:lpstr>
      <vt:lpstr>存储过程</vt:lpstr>
      <vt:lpstr>使用联想记忆增加网络容量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1859</cp:revision>
  <dcterms:created xsi:type="dcterms:W3CDTF">2009-03-19T21:17:53Z</dcterms:created>
  <dcterms:modified xsi:type="dcterms:W3CDTF">2018-11-29T15:53:37Z</dcterms:modified>
</cp:coreProperties>
</file>